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embeddedFontLst>
    <p:embeddedFont>
      <p:font typeface="Cousin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usine-regular.fntdata"/><Relationship Id="rId25" Type="http://schemas.openxmlformats.org/officeDocument/2006/relationships/slide" Target="slides/slide21.xml"/><Relationship Id="rId28" Type="http://schemas.openxmlformats.org/officeDocument/2006/relationships/font" Target="fonts/Cousine-italic.fntdata"/><Relationship Id="rId27" Type="http://schemas.openxmlformats.org/officeDocument/2006/relationships/font" Target="fonts/Cousin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usin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b="1" sz="5000"/>
            </a:lvl1pPr>
            <a:lvl2pPr lvl="1">
              <a:spcBef>
                <a:spcPts val="0"/>
              </a:spcBef>
              <a:buSzPct val="100000"/>
              <a:defRPr b="1" sz="5000"/>
            </a:lvl2pPr>
            <a:lvl3pPr lvl="2">
              <a:spcBef>
                <a:spcPts val="0"/>
              </a:spcBef>
              <a:buSzPct val="100000"/>
              <a:defRPr b="1" sz="5000"/>
            </a:lvl3pPr>
            <a:lvl4pPr lvl="3">
              <a:spcBef>
                <a:spcPts val="0"/>
              </a:spcBef>
              <a:buSzPct val="100000"/>
              <a:defRPr b="1" sz="5000"/>
            </a:lvl4pPr>
            <a:lvl5pPr lvl="4">
              <a:spcBef>
                <a:spcPts val="0"/>
              </a:spcBef>
              <a:buSzPct val="100000"/>
              <a:defRPr b="1" sz="5000"/>
            </a:lvl5pPr>
            <a:lvl6pPr lvl="5">
              <a:spcBef>
                <a:spcPts val="0"/>
              </a:spcBef>
              <a:buSzPct val="100000"/>
              <a:defRPr b="1" sz="5000"/>
            </a:lvl6pPr>
            <a:lvl7pPr lvl="6">
              <a:spcBef>
                <a:spcPts val="0"/>
              </a:spcBef>
              <a:buSzPct val="100000"/>
              <a:defRPr b="1" sz="5000"/>
            </a:lvl7pPr>
            <a:lvl8pPr lvl="7">
              <a:spcBef>
                <a:spcPts val="0"/>
              </a:spcBef>
              <a:buSzPct val="100000"/>
              <a:defRPr b="1" sz="5000"/>
            </a:lvl8pPr>
            <a:lvl9pPr lvl="8">
              <a:spcBef>
                <a:spcPts val="0"/>
              </a:spcBef>
              <a:buSzPct val="100000"/>
              <a:defRPr b="1" sz="50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 rot="5400000">
            <a:off x="4511746" y="2218169"/>
            <a:ext cx="123450" cy="7106862"/>
          </a:xfrm>
          <a:custGeom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lg" w="lg" type="none"/>
            <a:tailEnd len="lg" w="lg" type="none"/>
          </a:ln>
        </p:spPr>
      </p:sp>
      <p:sp>
        <p:nvSpPr>
          <p:cNvPr id="13" name="Shape 13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triangle"/>
            <a:tailEnd len="med" w="med" type="triangl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" name="Shape 15"/>
          <p:cNvSpPr/>
          <p:nvPr/>
        </p:nvSpPr>
        <p:spPr>
          <a:xfrm rot="-5400000">
            <a:off x="4510271" y="-439081"/>
            <a:ext cx="123450" cy="7106862"/>
          </a:xfrm>
          <a:custGeom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lg" w="lg" type="none"/>
            <a:tailEnd len="lg" w="lg" type="none"/>
          </a:ln>
        </p:spPr>
      </p:sp>
      <p:sp>
        <p:nvSpPr>
          <p:cNvPr id="16" name="Shape 16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triangle"/>
            <a:tailEnd len="med" w="med" type="triangl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5400000">
            <a:off x="4511746" y="450463"/>
            <a:ext cx="123450" cy="7106862"/>
          </a:xfrm>
          <a:custGeom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lg" w="lg" type="none"/>
            <a:tailEnd len="lg" w="lg" type="none"/>
          </a:ln>
        </p:spPr>
      </p:sp>
      <p:sp>
        <p:nvSpPr>
          <p:cNvPr id="19" name="Shape 19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triangle"/>
            <a:tailEnd len="med" w="med" type="triangl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" name="Shape 21"/>
          <p:cNvSpPr/>
          <p:nvPr/>
        </p:nvSpPr>
        <p:spPr>
          <a:xfrm rot="-5400000">
            <a:off x="4510271" y="-1711822"/>
            <a:ext cx="123450" cy="7106862"/>
          </a:xfrm>
          <a:custGeom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lg" w="lg" type="none"/>
            <a:tailEnd len="lg" w="lg" type="none"/>
          </a:ln>
        </p:spPr>
      </p:sp>
      <p:sp>
        <p:nvSpPr>
          <p:cNvPr id="22" name="Shape 22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triangle"/>
            <a:tailEnd len="med" w="med" type="triangl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b="1" sz="3600"/>
            </a:lvl1pPr>
            <a:lvl2pPr lvl="1" rtl="0">
              <a:spcBef>
                <a:spcPts val="0"/>
              </a:spcBef>
              <a:buSzPct val="100000"/>
              <a:defRPr b="1" sz="3600"/>
            </a:lvl2pPr>
            <a:lvl3pPr lvl="2" rtl="0">
              <a:spcBef>
                <a:spcPts val="0"/>
              </a:spcBef>
              <a:buSzPct val="100000"/>
              <a:defRPr b="1" sz="3600"/>
            </a:lvl3pPr>
            <a:lvl4pPr lvl="3" rtl="0">
              <a:spcBef>
                <a:spcPts val="0"/>
              </a:spcBef>
              <a:buSzPct val="100000"/>
              <a:defRPr b="1" sz="3600"/>
            </a:lvl4pPr>
            <a:lvl5pPr lvl="4" rtl="0">
              <a:spcBef>
                <a:spcPts val="0"/>
              </a:spcBef>
              <a:buSzPct val="100000"/>
              <a:defRPr b="1" sz="3600"/>
            </a:lvl5pPr>
            <a:lvl6pPr lvl="5" rtl="0">
              <a:spcBef>
                <a:spcPts val="0"/>
              </a:spcBef>
              <a:buSzPct val="100000"/>
              <a:defRPr b="1" sz="3600"/>
            </a:lvl6pPr>
            <a:lvl7pPr lvl="6" rtl="0">
              <a:spcBef>
                <a:spcPts val="0"/>
              </a:spcBef>
              <a:buSzPct val="100000"/>
              <a:defRPr b="1" sz="3600"/>
            </a:lvl7pPr>
            <a:lvl8pPr lvl="7" rtl="0">
              <a:spcBef>
                <a:spcPts val="0"/>
              </a:spcBef>
              <a:buSzPct val="100000"/>
              <a:defRPr b="1" sz="3600"/>
            </a:lvl8pPr>
            <a:lvl9pPr lvl="8" rtl="0">
              <a:spcBef>
                <a:spcPts val="0"/>
              </a:spcBef>
              <a:buSzPct val="100000"/>
              <a:defRPr b="1" sz="3600"/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1413600" y="3187200"/>
            <a:ext cx="6316800" cy="109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b="1" sz="2400"/>
            </a:lvl1pPr>
            <a:lvl2pPr lvl="1" rtl="0" algn="ctr">
              <a:spcBef>
                <a:spcPts val="0"/>
              </a:spcBef>
              <a:defRPr b="1"/>
            </a:lvl2pPr>
            <a:lvl3pPr lvl="2" rtl="0" algn="ctr">
              <a:spcBef>
                <a:spcPts val="0"/>
              </a:spcBef>
              <a:defRPr b="1"/>
            </a:lvl3pPr>
            <a:lvl4pPr lvl="3" rtl="0" algn="ctr">
              <a:spcBef>
                <a:spcPts val="0"/>
              </a:spcBef>
              <a:buSzPct val="100000"/>
              <a:defRPr b="1" sz="2400"/>
            </a:lvl4pPr>
            <a:lvl5pPr lvl="4" rtl="0" algn="ctr">
              <a:spcBef>
                <a:spcPts val="0"/>
              </a:spcBef>
              <a:buSzPct val="100000"/>
              <a:defRPr b="1" sz="2400"/>
            </a:lvl5pPr>
            <a:lvl6pPr lvl="5" rtl="0" algn="ctr">
              <a:spcBef>
                <a:spcPts val="0"/>
              </a:spcBef>
              <a:buSzPct val="100000"/>
              <a:defRPr b="1" sz="2400"/>
            </a:lvl6pPr>
            <a:lvl7pPr lvl="6" rtl="0" algn="ctr">
              <a:spcBef>
                <a:spcPts val="0"/>
              </a:spcBef>
              <a:buSzPct val="100000"/>
              <a:defRPr b="1" sz="2400"/>
            </a:lvl7pPr>
            <a:lvl8pPr lvl="7" rtl="0" algn="ctr">
              <a:spcBef>
                <a:spcPts val="0"/>
              </a:spcBef>
              <a:buSzPct val="100000"/>
              <a:defRPr b="1" sz="2400"/>
            </a:lvl8pPr>
            <a:lvl9pPr lvl="8" algn="ctr">
              <a:spcBef>
                <a:spcPts val="0"/>
              </a:spcBef>
              <a:buSzPct val="100000"/>
              <a:defRPr b="1" sz="2400"/>
            </a:lvl9pPr>
          </a:lstStyle>
          <a:p/>
        </p:txBody>
      </p:sp>
      <p:grpSp>
        <p:nvGrpSpPr>
          <p:cNvPr id="27" name="Shape 27"/>
          <p:cNvGrpSpPr/>
          <p:nvPr/>
        </p:nvGrpSpPr>
        <p:grpSpPr>
          <a:xfrm>
            <a:off x="3770056" y="1437725"/>
            <a:ext cx="1580939" cy="1544725"/>
            <a:chOff x="3754950" y="1132925"/>
            <a:chExt cx="1580939" cy="1544725"/>
          </a:xfrm>
        </p:grpSpPr>
        <p:sp>
          <p:nvSpPr>
            <p:cNvPr id="28" name="Shape 28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triangle"/>
              <a:tailEnd len="med" w="med" type="triangl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" name="Shape 30"/>
            <p:cNvCxnSpPr>
              <a:endCxn id="28" idx="1"/>
            </p:cNvCxnSpPr>
            <p:nvPr/>
          </p:nvCxnSpPr>
          <p:spPr>
            <a:xfrm>
              <a:off x="3890221" y="1268193"/>
              <a:ext cx="211800" cy="211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31" name="Shape 31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2" name="Shape 32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3" name="Shape 33"/>
            <p:cNvCxnSpPr>
              <a:stCxn id="28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34" name="Shape 3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43225" y="1500000"/>
            <a:ext cx="8290800" cy="4851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20778" y="165307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731381" y="165307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645524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3223964" y="1645524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5990727" y="1645524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3D85C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print.png" id="6" name="Shape 6"/>
          <p:cNvPicPr preferRelativeResize="0"/>
          <p:nvPr/>
        </p:nvPicPr>
        <p:blipFill rotWithShape="1">
          <a:blip r:embed="rId1">
            <a:alphaModFix/>
          </a:blip>
          <a:srcRect b="3297" l="0" r="3297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0BwdbyXZEPkzhbWxfTmJZNUM4SkE/view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Ataraxia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Lo-fi Prototyping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4294967295" type="ctrTitle"/>
          </p:nvPr>
        </p:nvSpPr>
        <p:spPr>
          <a:xfrm>
            <a:off x="685800" y="4206153"/>
            <a:ext cx="7772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Task 1: Discover</a:t>
            </a:r>
          </a:p>
        </p:txBody>
      </p:sp>
      <p:sp>
        <p:nvSpPr>
          <p:cNvPr id="121" name="Shape 121"/>
          <p:cNvSpPr txBox="1"/>
          <p:nvPr>
            <p:ph idx="4294967295" type="subTitle"/>
          </p:nvPr>
        </p:nvSpPr>
        <p:spPr>
          <a:xfrm>
            <a:off x="1613550" y="5247450"/>
            <a:ext cx="59169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Discover a new self-care method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0" y="1359341"/>
            <a:ext cx="1861350" cy="250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050" y="1308077"/>
            <a:ext cx="1861350" cy="265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400" y="1308075"/>
            <a:ext cx="1882888" cy="26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978" y="1308075"/>
            <a:ext cx="1804721" cy="26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4294967295" type="ctrTitle"/>
          </p:nvPr>
        </p:nvSpPr>
        <p:spPr>
          <a:xfrm>
            <a:off x="685800" y="4239103"/>
            <a:ext cx="7772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Task 2: Reflect</a:t>
            </a:r>
          </a:p>
        </p:txBody>
      </p:sp>
      <p:sp>
        <p:nvSpPr>
          <p:cNvPr id="131" name="Shape 131"/>
          <p:cNvSpPr txBox="1"/>
          <p:nvPr>
            <p:ph idx="4294967295" type="subTitle"/>
          </p:nvPr>
        </p:nvSpPr>
        <p:spPr>
          <a:xfrm>
            <a:off x="1613550" y="5280400"/>
            <a:ext cx="59169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Record how a method of self-care makes you feel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5" y="245200"/>
            <a:ext cx="2686595" cy="393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295" y="245200"/>
            <a:ext cx="2659389" cy="393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4294967295" type="ctrTitle"/>
          </p:nvPr>
        </p:nvSpPr>
        <p:spPr>
          <a:xfrm>
            <a:off x="685800" y="4206153"/>
            <a:ext cx="7772400" cy="10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Task 3: Curate</a:t>
            </a:r>
          </a:p>
        </p:txBody>
      </p:sp>
      <p:sp>
        <p:nvSpPr>
          <p:cNvPr id="139" name="Shape 139"/>
          <p:cNvSpPr txBox="1"/>
          <p:nvPr>
            <p:ph idx="4294967295" type="subTitle"/>
          </p:nvPr>
        </p:nvSpPr>
        <p:spPr>
          <a:xfrm>
            <a:off x="1613550" y="5238775"/>
            <a:ext cx="5916900" cy="10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Construct a self-care routine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75" y="328721"/>
            <a:ext cx="2727250" cy="390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75" y="328721"/>
            <a:ext cx="2694460" cy="390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Methods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37425" y="2601349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Participant 1: </a:t>
            </a:r>
            <a:r>
              <a:rPr lang="en"/>
              <a:t>Pastry Shop Employee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Tresidder Farmer’s market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Late 20’s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511214" y="2601349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Participant 2: </a:t>
            </a:r>
            <a:r>
              <a:rPr lang="en">
                <a:solidFill>
                  <a:schemeClr val="lt1"/>
                </a:solidFill>
              </a:rPr>
              <a:t>University Employee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Old Union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Late 30’s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6143127" y="2601349"/>
            <a:ext cx="2631900" cy="446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Participant 3: </a:t>
            </a:r>
            <a:r>
              <a:rPr lang="en">
                <a:solidFill>
                  <a:schemeClr val="lt1"/>
                </a:solidFill>
              </a:rPr>
              <a:t>Stanford Freshman, MS&amp;E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Old Union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Late teen’s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976" y="1911450"/>
            <a:ext cx="573324" cy="5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48" y="1861848"/>
            <a:ext cx="646776" cy="5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931" y="1882923"/>
            <a:ext cx="540044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5539030" y="839913"/>
            <a:ext cx="2483749" cy="5226870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9" name="Shape 159"/>
          <p:cNvSpPr txBox="1"/>
          <p:nvPr>
            <p:ph idx="4294967295" type="body"/>
          </p:nvPr>
        </p:nvSpPr>
        <p:spPr>
          <a:xfrm>
            <a:off x="434050" y="994200"/>
            <a:ext cx="4566300" cy="45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Task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800">
                <a:solidFill>
                  <a:schemeClr val="lt1"/>
                </a:solidFill>
              </a:rPr>
              <a:t>*Swipes up to learn more* “I’d want to learn more about what I’m about to do”</a:t>
            </a:r>
            <a:br>
              <a:rPr lang="en" sz="1800">
                <a:solidFill>
                  <a:schemeClr val="lt1"/>
                </a:solidFill>
              </a:rPr>
            </a:b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“When I click meditate, would there be something telling me how to meditate? Or would I just go on my own and meditate and then click that I’m done?”</a:t>
            </a:r>
            <a:br>
              <a:rPr lang="en" sz="1800"/>
            </a:b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“How would I go about meditating?”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00" y="1917488"/>
            <a:ext cx="2067200" cy="3071725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5539030" y="839913"/>
            <a:ext cx="2483749" cy="5226870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434050" y="994199"/>
            <a:ext cx="4101900" cy="45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Task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>
                <a:solidFill>
                  <a:schemeClr val="lt1"/>
                </a:solidFill>
              </a:rPr>
              <a:t>“What are the app suggestions for?”</a:t>
            </a:r>
            <a:br>
              <a:rPr lang="en" sz="1800">
                <a:solidFill>
                  <a:schemeClr val="lt1"/>
                </a:solidFill>
              </a:rPr>
            </a:b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800">
                <a:solidFill>
                  <a:schemeClr val="lt1"/>
                </a:solidFill>
              </a:rPr>
              <a:t>“Would you want these apps to work with your app in a specific way?”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981300"/>
            <a:ext cx="2131800" cy="31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5539030" y="839913"/>
            <a:ext cx="2483749" cy="5226870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5" name="Shape 175"/>
          <p:cNvSpPr txBox="1"/>
          <p:nvPr>
            <p:ph idx="4294967295" type="body"/>
          </p:nvPr>
        </p:nvSpPr>
        <p:spPr>
          <a:xfrm>
            <a:off x="434050" y="994199"/>
            <a:ext cx="4101900" cy="45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Task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“This is a little confusing, I got a screen that says I’m done but I haven’t meditated yet.”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900" y="2050925"/>
            <a:ext cx="2038700" cy="30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5539030" y="839913"/>
            <a:ext cx="2483749" cy="5226870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434050" y="994199"/>
            <a:ext cx="4101900" cy="45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Task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“I would add notes”</a:t>
            </a:r>
            <a:br>
              <a:rPr lang="en" sz="1800"/>
            </a:b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“Would the notes stay there? So that next time I do it I could look back?”</a:t>
            </a:r>
            <a:br>
              <a:rPr lang="en" sz="1800"/>
            </a:b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800">
                <a:solidFill>
                  <a:schemeClr val="lt1"/>
                </a:solidFill>
              </a:rPr>
              <a:t>“I didn’t see a save button”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12" y="1891725"/>
            <a:ext cx="2068775" cy="3074556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248525" y="487125"/>
            <a:ext cx="6943500" cy="601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Task 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People really liked the schedule UI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23317" l="0" r="0" t="53171"/>
          <a:stretch/>
        </p:blipFill>
        <p:spPr>
          <a:xfrm>
            <a:off x="1126975" y="2832775"/>
            <a:ext cx="7141601" cy="26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04330" y="5060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Suggested UI Changes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7900" y="1546300"/>
            <a:ext cx="7768200" cy="489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Show tips and instructions for each activity, some people missed the ‘Learn More’ option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Change the ‘Tap to start’ and ‘I’m done’ screens to be more intuitive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2200">
                <a:solidFill>
                  <a:schemeClr val="lt1"/>
                </a:solidFill>
              </a:rPr>
              <a:t>Show statistics about why it’s healthy to incorporate each activity into your life</a:t>
            </a:r>
            <a:br>
              <a:rPr lang="en" sz="2200">
                <a:solidFill>
                  <a:schemeClr val="lt1"/>
                </a:solidFill>
              </a:rPr>
            </a:b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2273550" y="2992349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Interface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273550" y="5087160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Prototyping</a:t>
            </a:r>
          </a:p>
        </p:txBody>
      </p:sp>
      <p:cxnSp>
        <p:nvCxnSpPr>
          <p:cNvPr id="63" name="Shape 63"/>
          <p:cNvCxnSpPr>
            <a:stCxn id="64" idx="2"/>
            <a:endCxn id="61" idx="0"/>
          </p:cNvCxnSpPr>
          <p:nvPr/>
        </p:nvCxnSpPr>
        <p:spPr>
          <a:xfrm>
            <a:off x="4572000" y="1770838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65" name="Shape 65"/>
          <p:cNvCxnSpPr>
            <a:stCxn id="61" idx="2"/>
            <a:endCxn id="62" idx="0"/>
          </p:cNvCxnSpPr>
          <p:nvPr/>
        </p:nvCxnSpPr>
        <p:spPr>
          <a:xfrm>
            <a:off x="4572000" y="3865649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4" name="Shape 64"/>
          <p:cNvSpPr txBox="1"/>
          <p:nvPr/>
        </p:nvSpPr>
        <p:spPr>
          <a:xfrm>
            <a:off x="2273550" y="897538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Value Proposition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04330" y="5060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Summary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55400" y="1057450"/>
            <a:ext cx="8833200" cy="489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People liked the circles and drag &amp; drop UI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Main issues:</a:t>
            </a:r>
            <a:br>
              <a:rPr lang="en" sz="2200"/>
            </a:b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Not enough direction on how to do the activities</a:t>
            </a:r>
            <a:br>
              <a:rPr lang="en" sz="2200"/>
            </a:b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The “I’m done” screen was confusing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Next steps:</a:t>
            </a:r>
            <a:br>
              <a:rPr lang="en" sz="2200"/>
            </a:b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Rethink how the user indicates that they’ve tried an activity</a:t>
            </a:r>
            <a:br>
              <a:rPr lang="en" sz="2200"/>
            </a:b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en" sz="2200"/>
              <a:t>Make “Resources” tab more clear when selecting an activity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896619" y="1741769"/>
            <a:ext cx="7015214" cy="2888675"/>
            <a:chOff x="744219" y="1064075"/>
            <a:chExt cx="7015214" cy="2888675"/>
          </a:xfrm>
        </p:grpSpPr>
        <p:sp>
          <p:nvSpPr>
            <p:cNvPr id="208" name="Shape 208"/>
            <p:cNvSpPr/>
            <p:nvPr/>
          </p:nvSpPr>
          <p:spPr>
            <a:xfrm>
              <a:off x="1361592" y="1665508"/>
              <a:ext cx="6099300" cy="2283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623181" y="1661600"/>
              <a:ext cx="136252" cy="2275725"/>
            </a:xfrm>
            <a:custGeom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lg" w="lg" type="none"/>
              <a:tailEnd len="lg" w="lg" type="none"/>
            </a:ln>
          </p:spPr>
        </p:sp>
        <p:sp>
          <p:nvSpPr>
            <p:cNvPr id="210" name="Shape 210"/>
            <p:cNvSpPr/>
            <p:nvPr/>
          </p:nvSpPr>
          <p:spPr>
            <a:xfrm rot="-5400000">
              <a:off x="4334136" y="-1576459"/>
              <a:ext cx="123450" cy="6078917"/>
            </a:xfrm>
            <a:custGeom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lg" w="lg" type="none"/>
              <a:tailEnd len="lg" w="lg" type="none"/>
            </a:ln>
          </p:spPr>
        </p:sp>
        <p:sp>
          <p:nvSpPr>
            <p:cNvPr id="211" name="Shape 211"/>
            <p:cNvSpPr/>
            <p:nvPr/>
          </p:nvSpPr>
          <p:spPr>
            <a:xfrm rot="-5400000">
              <a:off x="744219" y="1064075"/>
              <a:ext cx="1326900" cy="1326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triangle"/>
              <a:tailEnd len="med" w="med" type="triangl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2" name="Shape 212"/>
            <p:cNvCxnSpPr/>
            <p:nvPr/>
          </p:nvCxnSpPr>
          <p:spPr>
            <a:xfrm flipH="1">
              <a:off x="6922735" y="1661528"/>
              <a:ext cx="548700" cy="219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13" name="Shape 213"/>
            <p:cNvCxnSpPr/>
            <p:nvPr/>
          </p:nvCxnSpPr>
          <p:spPr>
            <a:xfrm>
              <a:off x="1021397" y="1669336"/>
              <a:ext cx="0" cy="2283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4" name="Shape 214"/>
            <p:cNvCxnSpPr/>
            <p:nvPr/>
          </p:nvCxnSpPr>
          <p:spPr>
            <a:xfrm flipH="1">
              <a:off x="1350875" y="3761350"/>
              <a:ext cx="529800" cy="191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15" name="Shape 215"/>
            <p:cNvCxnSpPr/>
            <p:nvPr/>
          </p:nvCxnSpPr>
          <p:spPr>
            <a:xfrm>
              <a:off x="6941635" y="3761350"/>
              <a:ext cx="529800" cy="191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16" name="Shape 216"/>
            <p:cNvCxnSpPr/>
            <p:nvPr/>
          </p:nvCxnSpPr>
          <p:spPr>
            <a:xfrm>
              <a:off x="1350875" y="1661528"/>
              <a:ext cx="548700" cy="219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sp>
        <p:nvSpPr>
          <p:cNvPr id="217" name="Shape 217"/>
          <p:cNvSpPr txBox="1"/>
          <p:nvPr>
            <p:ph idx="4294967295" type="ctrTitle"/>
          </p:nvPr>
        </p:nvSpPr>
        <p:spPr>
          <a:xfrm>
            <a:off x="685800" y="2788817"/>
            <a:ext cx="7772400" cy="154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720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2273550" y="2992349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Interface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2273550" y="5087160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Prototyping</a:t>
            </a:r>
          </a:p>
        </p:txBody>
      </p:sp>
      <p:cxnSp>
        <p:nvCxnSpPr>
          <p:cNvPr id="72" name="Shape 72"/>
          <p:cNvCxnSpPr>
            <a:stCxn id="73" idx="2"/>
            <a:endCxn id="70" idx="0"/>
          </p:cNvCxnSpPr>
          <p:nvPr/>
        </p:nvCxnSpPr>
        <p:spPr>
          <a:xfrm>
            <a:off x="4572000" y="1770838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74" name="Shape 74"/>
          <p:cNvCxnSpPr>
            <a:stCxn id="70" idx="2"/>
            <a:endCxn id="71" idx="0"/>
          </p:cNvCxnSpPr>
          <p:nvPr/>
        </p:nvCxnSpPr>
        <p:spPr>
          <a:xfrm>
            <a:off x="4572000" y="3865649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3" name="Shape 73"/>
          <p:cNvSpPr txBox="1"/>
          <p:nvPr/>
        </p:nvSpPr>
        <p:spPr>
          <a:xfrm>
            <a:off x="2273550" y="897538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Value Proposition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127150" y="2269614"/>
            <a:ext cx="4889700" cy="183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Learn to be a </a:t>
            </a:r>
            <a:r>
              <a:rPr b="1" lang="en" sz="3600"/>
              <a:t>happier</a:t>
            </a:r>
            <a:r>
              <a:rPr b="1" lang="en" sz="3600">
                <a:solidFill>
                  <a:srgbClr val="FFFFFF"/>
                </a:solidFill>
              </a:rPr>
              <a:t> you.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273550" y="2992349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Interface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273550" y="5087160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Prototyping</a:t>
            </a:r>
          </a:p>
        </p:txBody>
      </p:sp>
      <p:cxnSp>
        <p:nvCxnSpPr>
          <p:cNvPr id="86" name="Shape 86"/>
          <p:cNvCxnSpPr>
            <a:stCxn id="87" idx="2"/>
            <a:endCxn id="84" idx="0"/>
          </p:cNvCxnSpPr>
          <p:nvPr/>
        </p:nvCxnSpPr>
        <p:spPr>
          <a:xfrm>
            <a:off x="4572000" y="1770838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88" name="Shape 88"/>
          <p:cNvCxnSpPr>
            <a:stCxn id="84" idx="2"/>
            <a:endCxn id="85" idx="0"/>
          </p:cNvCxnSpPr>
          <p:nvPr/>
        </p:nvCxnSpPr>
        <p:spPr>
          <a:xfrm>
            <a:off x="4572000" y="3865649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87" name="Shape 87"/>
          <p:cNvSpPr txBox="1"/>
          <p:nvPr/>
        </p:nvSpPr>
        <p:spPr>
          <a:xfrm>
            <a:off x="2273550" y="897538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Value Proposition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82780" y="367142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Selected Interface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75725" y="1438275"/>
            <a:ext cx="4260600" cy="489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Consistent, circular theme and design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Use of graphics = fun and visual experience</a:t>
            </a:r>
            <a:br>
              <a:rPr lang="en" sz="2200"/>
            </a:b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Lots of drag and dropping = less input text &amp; complicated tasks</a:t>
            </a:r>
            <a:br>
              <a:rPr lang="en" sz="2200"/>
            </a:b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2300" r="2651" t="0"/>
          <a:stretch/>
        </p:blipFill>
        <p:spPr>
          <a:xfrm>
            <a:off x="4722475" y="-38650"/>
            <a:ext cx="4421525" cy="693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2273550" y="2992349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Interface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2273550" y="5087160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Prototyping</a:t>
            </a:r>
          </a:p>
        </p:txBody>
      </p:sp>
      <p:cxnSp>
        <p:nvCxnSpPr>
          <p:cNvPr id="102" name="Shape 102"/>
          <p:cNvCxnSpPr>
            <a:stCxn id="103" idx="2"/>
            <a:endCxn id="100" idx="0"/>
          </p:cNvCxnSpPr>
          <p:nvPr/>
        </p:nvCxnSpPr>
        <p:spPr>
          <a:xfrm>
            <a:off x="4572000" y="1770838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104" name="Shape 104"/>
          <p:cNvCxnSpPr>
            <a:stCxn id="100" idx="2"/>
            <a:endCxn id="101" idx="0"/>
          </p:cNvCxnSpPr>
          <p:nvPr/>
        </p:nvCxnSpPr>
        <p:spPr>
          <a:xfrm>
            <a:off x="4572000" y="3865649"/>
            <a:ext cx="0" cy="12216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103" name="Shape 103"/>
          <p:cNvSpPr txBox="1"/>
          <p:nvPr/>
        </p:nvSpPr>
        <p:spPr>
          <a:xfrm>
            <a:off x="2273550" y="897538"/>
            <a:ext cx="4596900" cy="873300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Value Proposition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192" y="6367"/>
            <a:ext cx="8229600" cy="55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Lo-fi Prototype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13974" l="6395" r="4660" t="12323"/>
          <a:stretch/>
        </p:blipFill>
        <p:spPr>
          <a:xfrm rot="5400000">
            <a:off x="1542837" y="316539"/>
            <a:ext cx="6058326" cy="6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 title="147.mp4">
            <a:hlinkClick r:id="rId3"/>
          </p:cNvPr>
          <p:cNvSpPr/>
          <p:nvPr/>
        </p:nvSpPr>
        <p:spPr>
          <a:xfrm>
            <a:off x="152400" y="152400"/>
            <a:ext cx="8816825" cy="66126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